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8"/>
  </p:notesMasterIdLst>
  <p:sldIdLst>
    <p:sldId id="256" r:id="rId2"/>
    <p:sldId id="261" r:id="rId3"/>
    <p:sldId id="296" r:id="rId4"/>
    <p:sldId id="262" r:id="rId5"/>
    <p:sldId id="299" r:id="rId6"/>
    <p:sldId id="297" r:id="rId7"/>
    <p:sldId id="298" r:id="rId8"/>
    <p:sldId id="300" r:id="rId9"/>
    <p:sldId id="268" r:id="rId10"/>
    <p:sldId id="301" r:id="rId11"/>
    <p:sldId id="265" r:id="rId12"/>
    <p:sldId id="302" r:id="rId13"/>
    <p:sldId id="303" r:id="rId14"/>
    <p:sldId id="304" r:id="rId15"/>
    <p:sldId id="270" r:id="rId16"/>
    <p:sldId id="305" r:id="rId17"/>
  </p:sldIdLst>
  <p:sldSz cx="9144000" cy="5143500" type="screen16x9"/>
  <p:notesSz cx="6858000" cy="9144000"/>
  <p:embeddedFontLst>
    <p:embeddedFont>
      <p:font typeface="Barlow Light" panose="00000400000000000000" charset="0"/>
      <p:regular r:id="rId19"/>
      <p:bold r:id="rId20"/>
      <p:italic r:id="rId21"/>
      <p:boldItalic r:id="rId22"/>
    </p:embeddedFont>
    <p:embeddedFont>
      <p:font typeface="Barlow SemiBold" panose="00000700000000000000" charset="0"/>
      <p:regular r:id="rId23"/>
      <p:bold r:id="rId24"/>
      <p:italic r:id="rId25"/>
      <p:boldItalic r:id="rId26"/>
    </p:embeddedFont>
    <p:embeddedFont>
      <p:font typeface="Cambria Math" panose="02040503050406030204" pitchFamily="18" charset="0"/>
      <p:regular r:id="rId27"/>
    </p:embeddedFont>
    <p:embeddedFont>
      <p:font typeface="Gill Sans MT" panose="020B0502020104020203" pitchFamily="34" charset="0"/>
      <p:regular r:id="rId28"/>
      <p:bold r:id="rId29"/>
      <p:italic r:id="rId30"/>
      <p:boldItalic r:id="rId31"/>
    </p:embeddedFont>
    <p:embeddedFont>
      <p:font typeface="Raleway Thin" panose="020B060402020202020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5DD"/>
    <a:srgbClr val="007B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89" autoAdjust="0"/>
    <p:restoredTop sz="94660"/>
  </p:normalViewPr>
  <p:slideViewPr>
    <p:cSldViewPr snapToGrid="0">
      <p:cViewPr varScale="1">
        <p:scale>
          <a:sx n="83" d="100"/>
          <a:sy n="83" d="100"/>
        </p:scale>
        <p:origin x="716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ableStyles" Target="tableStyle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83676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0076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55977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7541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52075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4" r:id="rId3"/>
    <p:sldLayoutId id="2147483656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916180" y="1863600"/>
            <a:ext cx="8206547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Studio e sviluppo di un sistema di raccomandazione context-aware per sistemi mobili e pervasivi</a:t>
            </a:r>
            <a:endParaRPr sz="2600" dirty="0"/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7F223D58-1DF0-47D8-8F9E-3067576164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0423" y="0"/>
            <a:ext cx="4743153" cy="1863996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915441AE-E7D2-49C6-B4F8-4E881A41B0A6}"/>
              </a:ext>
            </a:extLst>
          </p:cNvPr>
          <p:cNvSpPr txBox="1"/>
          <p:nvPr/>
        </p:nvSpPr>
        <p:spPr>
          <a:xfrm>
            <a:off x="916180" y="315172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altLang="it-IT" sz="1800" dirty="0">
                <a:latin typeface="Gill Sans MT" panose="020B0502020104020203" pitchFamily="34" charset="0"/>
              </a:rPr>
              <a:t>Candidato: Lorenzo D’Alessandro</a:t>
            </a:r>
          </a:p>
        </p:txBody>
      </p:sp>
      <p:sp>
        <p:nvSpPr>
          <p:cNvPr id="7" name="Text Box 6">
            <a:extLst>
              <a:ext uri="{FF2B5EF4-FFF2-40B4-BE49-F238E27FC236}">
                <a16:creationId xmlns:a16="http://schemas.microsoft.com/office/drawing/2014/main" id="{A27D2C1A-43D2-4BC9-BF0A-68E03F0A55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5472" y="3798055"/>
            <a:ext cx="1314784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/>
            <a:r>
              <a:rPr lang="it-IT" altLang="it-IT" sz="1800" dirty="0">
                <a:solidFill>
                  <a:srgbClr val="000000"/>
                </a:solidFill>
                <a:latin typeface="Gill Sans MT" panose="020B0502020104020203" pitchFamily="34" charset="0"/>
              </a:rPr>
              <a:t>Relatore:</a:t>
            </a:r>
          </a:p>
          <a:p>
            <a:pPr algn="r"/>
            <a:r>
              <a:rPr lang="it-IT" altLang="it-IT" sz="1800" dirty="0">
                <a:solidFill>
                  <a:srgbClr val="000000"/>
                </a:solidFill>
                <a:latin typeface="Gill Sans MT" panose="020B0502020104020203" pitchFamily="34" charset="0"/>
              </a:rPr>
              <a:t>Correlatori: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6FED4A8D-34DB-4885-B7FF-FD14C5BD3E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47706" y="3798055"/>
            <a:ext cx="2321469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it-IT" altLang="it-IT" sz="1800" dirty="0">
                <a:solidFill>
                  <a:srgbClr val="000000"/>
                </a:solidFill>
                <a:latin typeface="Gill Sans MT" panose="020B0502020104020203" pitchFamily="34" charset="0"/>
              </a:rPr>
              <a:t>Prof. Elena Pagani</a:t>
            </a:r>
          </a:p>
          <a:p>
            <a:r>
              <a:rPr lang="it-IT" altLang="it-IT" sz="1800" dirty="0">
                <a:solidFill>
                  <a:srgbClr val="000000"/>
                </a:solidFill>
                <a:latin typeface="Gill Sans MT" panose="020B0502020104020203" pitchFamily="34" charset="0"/>
              </a:rPr>
              <a:t>Dr. Franca Delmastro</a:t>
            </a:r>
          </a:p>
          <a:p>
            <a:r>
              <a:rPr lang="it-IT" altLang="it-IT" sz="1800" dirty="0">
                <a:solidFill>
                  <a:srgbClr val="000000"/>
                </a:solidFill>
                <a:latin typeface="Gill Sans MT" panose="020B0502020104020203" pitchFamily="34" charset="0"/>
              </a:rPr>
              <a:t>Dr. Mattia Campana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56E81FF6-C9A5-492E-AAD5-1971C7AE7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Valutazione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BAC2A47-4E5E-4F80-9C08-BA40E31416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838" y="1553338"/>
            <a:ext cx="8818323" cy="2814245"/>
          </a:xfrm>
        </p:spPr>
        <p:txBody>
          <a:bodyPr>
            <a:normAutofit fontScale="92500" lnSpcReduction="20000"/>
          </a:bodyPr>
          <a:lstStyle/>
          <a:p>
            <a:r>
              <a:rPr lang="it-IT" b="1" dirty="0">
                <a:latin typeface="Gill Sans MT" panose="020B0502020104020203" pitchFamily="34" charset="0"/>
              </a:rPr>
              <a:t>Obiettivi</a:t>
            </a:r>
            <a:r>
              <a:rPr lang="it-IT" dirty="0">
                <a:latin typeface="Gill Sans MT" panose="020B0502020104020203" pitchFamily="34" charset="0"/>
              </a:rPr>
              <a:t>:</a:t>
            </a:r>
          </a:p>
          <a:p>
            <a:pPr lvl="1"/>
            <a:r>
              <a:rPr lang="it-IT" dirty="0">
                <a:latin typeface="Gill Sans MT" panose="020B0502020104020203" pitchFamily="34" charset="0"/>
              </a:rPr>
              <a:t>Ottenere prestazioni comparabili agli algoritmi stato dell’arte</a:t>
            </a:r>
          </a:p>
          <a:p>
            <a:pPr lvl="1"/>
            <a:r>
              <a:rPr lang="it-IT" dirty="0">
                <a:latin typeface="Gill Sans MT" panose="020B0502020104020203" pitchFamily="34" charset="0"/>
              </a:rPr>
              <a:t>Mantenere tempi di esecuzione bassi</a:t>
            </a:r>
          </a:p>
          <a:p>
            <a:r>
              <a:rPr lang="it-IT" b="1" dirty="0">
                <a:latin typeface="Gill Sans MT" panose="020B0502020104020203" pitchFamily="34" charset="0"/>
              </a:rPr>
              <a:t>Metrica</a:t>
            </a:r>
            <a:r>
              <a:rPr lang="it-IT" dirty="0">
                <a:latin typeface="Gill Sans MT" panose="020B0502020104020203" pitchFamily="34" charset="0"/>
              </a:rPr>
              <a:t>: Area Under the ROC Curve (AUC)</a:t>
            </a:r>
          </a:p>
          <a:p>
            <a:r>
              <a:rPr lang="it-IT" b="1" dirty="0">
                <a:latin typeface="Gill Sans MT" panose="020B0502020104020203" pitchFamily="34" charset="0"/>
              </a:rPr>
              <a:t>Modelli di confronto</a:t>
            </a:r>
            <a:r>
              <a:rPr lang="it-IT" dirty="0">
                <a:latin typeface="Gill Sans MT" panose="020B0502020104020203" pitchFamily="34" charset="0"/>
              </a:rPr>
              <a:t>:</a:t>
            </a:r>
          </a:p>
          <a:p>
            <a:pPr lvl="1"/>
            <a:r>
              <a:rPr lang="it-IT" dirty="0">
                <a:latin typeface="Gill Sans MT" panose="020B0502020104020203" pitchFamily="34" charset="0"/>
              </a:rPr>
              <a:t>ALS </a:t>
            </a:r>
            <a:r>
              <a:rPr lang="it-IT" dirty="0">
                <a:latin typeface="Gill Sans MT" panose="020B0502020104020203" pitchFamily="34" charset="0"/>
                <a:sym typeface="Wingdings" panose="05000000000000000000" pitchFamily="2" charset="2"/>
              </a:rPr>
              <a:t> </a:t>
            </a:r>
            <a:r>
              <a:rPr lang="it-IT" dirty="0" err="1">
                <a:latin typeface="Gill Sans MT" panose="020B0502020104020203" pitchFamily="34" charset="0"/>
                <a:sym typeface="Wingdings" panose="05000000000000000000" pitchFamily="2" charset="2"/>
              </a:rPr>
              <a:t>matrix</a:t>
            </a:r>
            <a:r>
              <a:rPr lang="it-IT" dirty="0">
                <a:latin typeface="Gill Sans MT" panose="020B0502020104020203" pitchFamily="34" charset="0"/>
                <a:sym typeface="Wingdings" panose="05000000000000000000" pitchFamily="2" charset="2"/>
              </a:rPr>
              <a:t> </a:t>
            </a:r>
            <a:r>
              <a:rPr lang="it-IT" dirty="0" err="1">
                <a:latin typeface="Gill Sans MT" panose="020B0502020104020203" pitchFamily="34" charset="0"/>
                <a:sym typeface="Wingdings" panose="05000000000000000000" pitchFamily="2" charset="2"/>
              </a:rPr>
              <a:t>factorization</a:t>
            </a:r>
            <a:r>
              <a:rPr lang="it-IT" dirty="0">
                <a:latin typeface="Gill Sans MT" panose="020B0502020104020203" pitchFamily="34" charset="0"/>
                <a:sym typeface="Wingdings" panose="05000000000000000000" pitchFamily="2" charset="2"/>
              </a:rPr>
              <a:t> per feedback impliciti</a:t>
            </a:r>
            <a:endParaRPr lang="it-IT" dirty="0">
              <a:latin typeface="Gill Sans MT" panose="020B0502020104020203" pitchFamily="34" charset="0"/>
            </a:endParaRPr>
          </a:p>
          <a:p>
            <a:pPr lvl="1"/>
            <a:r>
              <a:rPr lang="it-IT" dirty="0" err="1">
                <a:latin typeface="Gill Sans MT" panose="020B0502020104020203" pitchFamily="34" charset="0"/>
              </a:rPr>
              <a:t>NeuMF</a:t>
            </a:r>
            <a:endParaRPr lang="it-IT" dirty="0">
              <a:latin typeface="Gill Sans MT" panose="020B0502020104020203" pitchFamily="34" charset="0"/>
            </a:endParaRPr>
          </a:p>
          <a:p>
            <a:pPr lvl="1"/>
            <a:r>
              <a:rPr lang="it-IT" dirty="0">
                <a:latin typeface="Gill Sans MT" panose="020B0502020104020203" pitchFamily="34" charset="0"/>
              </a:rPr>
              <a:t>ECAM </a:t>
            </a:r>
            <a:r>
              <a:rPr lang="it-IT" dirty="0" err="1">
                <a:latin typeface="Gill Sans MT" panose="020B0502020104020203" pitchFamily="34" charset="0"/>
              </a:rPr>
              <a:t>NeuMF</a:t>
            </a:r>
            <a:endParaRPr lang="it-IT" dirty="0">
              <a:latin typeface="Gill Sans MT" panose="020B0502020104020203" pitchFamily="34" charset="0"/>
            </a:endParaRP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ABBF3A52-FA44-4432-A764-F37E580CE1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50880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Risultati</a:t>
            </a:r>
            <a:endParaRPr dirty="0"/>
          </a:p>
        </p:txBody>
      </p:sp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9C537010-30A4-4B4B-804B-3820CE96F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819" y="1501346"/>
            <a:ext cx="5213616" cy="2584023"/>
          </a:xfrm>
        </p:spPr>
        <p:txBody>
          <a:bodyPr>
            <a:normAutofit/>
          </a:bodyPr>
          <a:lstStyle/>
          <a:p>
            <a:r>
              <a:rPr lang="it-IT" sz="1800" dirty="0">
                <a:latin typeface="Gill Sans MT" panose="020B0502020104020203" pitchFamily="34" charset="0"/>
              </a:rPr>
              <a:t>I modelli </a:t>
            </a:r>
            <a:r>
              <a:rPr lang="it-IT" sz="1800" dirty="0" err="1">
                <a:latin typeface="Gill Sans MT" panose="020B0502020104020203" pitchFamily="34" charset="0"/>
              </a:rPr>
              <a:t>context-aware</a:t>
            </a:r>
            <a:r>
              <a:rPr lang="it-IT" sz="1800" dirty="0">
                <a:latin typeface="Gill Sans MT" panose="020B0502020104020203" pitchFamily="34" charset="0"/>
              </a:rPr>
              <a:t> (</a:t>
            </a:r>
            <a:r>
              <a:rPr lang="it-IT" sz="1800" dirty="0" err="1">
                <a:latin typeface="Gill Sans MT" panose="020B0502020104020203" pitchFamily="34" charset="0"/>
              </a:rPr>
              <a:t>moveCARS</a:t>
            </a:r>
            <a:r>
              <a:rPr lang="it-IT" sz="1800" dirty="0">
                <a:latin typeface="Gill Sans MT" panose="020B0502020104020203" pitchFamily="34" charset="0"/>
              </a:rPr>
              <a:t>, ECAM </a:t>
            </a:r>
            <a:r>
              <a:rPr lang="it-IT" sz="1800" dirty="0" err="1">
                <a:latin typeface="Gill Sans MT" panose="020B0502020104020203" pitchFamily="34" charset="0"/>
              </a:rPr>
              <a:t>NeuMF</a:t>
            </a:r>
            <a:r>
              <a:rPr lang="it-IT" sz="1800" dirty="0">
                <a:latin typeface="Gill Sans MT" panose="020B0502020104020203" pitchFamily="34" charset="0"/>
              </a:rPr>
              <a:t>) hanno l’AUC più alta</a:t>
            </a:r>
          </a:p>
          <a:p>
            <a:r>
              <a:rPr lang="it-IT" sz="1800" dirty="0" err="1">
                <a:latin typeface="Gill Sans MT" panose="020B0502020104020203" pitchFamily="34" charset="0"/>
              </a:rPr>
              <a:t>moveCARS</a:t>
            </a:r>
            <a:r>
              <a:rPr lang="it-IT" sz="1800" dirty="0">
                <a:latin typeface="Gill Sans MT" panose="020B0502020104020203" pitchFamily="34" charset="0"/>
              </a:rPr>
              <a:t> ha ottenuto risultati simili al modello </a:t>
            </a:r>
            <a:r>
              <a:rPr lang="it-IT" sz="1800" dirty="0" err="1">
                <a:latin typeface="Gill Sans MT" panose="020B0502020104020203" pitchFamily="34" charset="0"/>
              </a:rPr>
              <a:t>context-aware</a:t>
            </a:r>
            <a:r>
              <a:rPr lang="it-IT" sz="1800" dirty="0">
                <a:latin typeface="Gill Sans MT" panose="020B0502020104020203" pitchFamily="34" charset="0"/>
              </a:rPr>
              <a:t> stato dell’arte </a:t>
            </a:r>
            <a:r>
              <a:rPr lang="it-IT" sz="1800" dirty="0" err="1">
                <a:latin typeface="Gill Sans MT" panose="020B0502020104020203" pitchFamily="34" charset="0"/>
              </a:rPr>
              <a:t>NeuMF</a:t>
            </a:r>
            <a:endParaRPr lang="it-IT" sz="1800" dirty="0">
              <a:latin typeface="Gill Sans MT" panose="020B0502020104020203" pitchFamily="34" charset="0"/>
            </a:endParaRPr>
          </a:p>
          <a:p>
            <a:r>
              <a:rPr lang="it-IT" sz="1800" dirty="0">
                <a:latin typeface="Gill Sans MT" panose="020B0502020104020203" pitchFamily="34" charset="0"/>
              </a:rPr>
              <a:t>La differenza tra i modelli non </a:t>
            </a:r>
            <a:r>
              <a:rPr lang="it-IT" sz="1800" dirty="0" err="1">
                <a:latin typeface="Gill Sans MT" panose="020B0502020104020203" pitchFamily="34" charset="0"/>
              </a:rPr>
              <a:t>context-aware</a:t>
            </a:r>
            <a:r>
              <a:rPr lang="it-IT" sz="1800" dirty="0">
                <a:latin typeface="Gill Sans MT" panose="020B0502020104020203" pitchFamily="34" charset="0"/>
              </a:rPr>
              <a:t> e </a:t>
            </a:r>
            <a:r>
              <a:rPr lang="it-IT" sz="1800" dirty="0" err="1">
                <a:latin typeface="Gill Sans MT" panose="020B0502020104020203" pitchFamily="34" charset="0"/>
              </a:rPr>
              <a:t>context-aware</a:t>
            </a:r>
            <a:r>
              <a:rPr lang="it-IT" sz="1800" dirty="0">
                <a:latin typeface="Gill Sans MT" panose="020B0502020104020203" pitchFamily="34" charset="0"/>
              </a:rPr>
              <a:t> è maggiore su MDF</a:t>
            </a:r>
          </a:p>
        </p:txBody>
      </p:sp>
      <p:sp>
        <p:nvSpPr>
          <p:cNvPr id="1009" name="Google Shape;1009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9" name="Segnaposto contenuto 16">
            <a:extLst>
              <a:ext uri="{FF2B5EF4-FFF2-40B4-BE49-F238E27FC236}">
                <a16:creationId xmlns:a16="http://schemas.microsoft.com/office/drawing/2014/main" id="{17F4857A-E6B4-4376-B12D-13A40BCCEE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62435" y="66514"/>
            <a:ext cx="3754778" cy="2358491"/>
          </a:xfrm>
          <a:prstGeom prst="rect">
            <a:avLst/>
          </a:prstGeom>
        </p:spPr>
      </p:pic>
      <p:pic>
        <p:nvPicPr>
          <p:cNvPr id="10" name="Segnaposto contenuto 19">
            <a:extLst>
              <a:ext uri="{FF2B5EF4-FFF2-40B4-BE49-F238E27FC236}">
                <a16:creationId xmlns:a16="http://schemas.microsoft.com/office/drawing/2014/main" id="{F0FC109C-0932-4A97-8DC0-BA90E5376D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62435" y="2571750"/>
            <a:ext cx="3750680" cy="235591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Tempi di esecuzione su smartphone</a:t>
            </a:r>
            <a:endParaRPr sz="3200" dirty="0"/>
          </a:p>
        </p:txBody>
      </p:sp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9C537010-30A4-4B4B-804B-3820CE96F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848363"/>
            <a:ext cx="5213616" cy="1446774"/>
          </a:xfrm>
        </p:spPr>
        <p:txBody>
          <a:bodyPr>
            <a:normAutofit/>
          </a:bodyPr>
          <a:lstStyle/>
          <a:p>
            <a:r>
              <a:rPr lang="it-IT" sz="1800" dirty="0">
                <a:latin typeface="Gill Sans MT" panose="020B0502020104020203" pitchFamily="34" charset="0"/>
              </a:rPr>
              <a:t>Sono stati misurati i tempi di inizializzazione e inferenza su quattro dispositivi mobili</a:t>
            </a:r>
          </a:p>
          <a:p>
            <a:r>
              <a:rPr lang="it-IT" sz="1800" dirty="0" err="1">
                <a:latin typeface="Gill Sans MT" panose="020B0502020104020203" pitchFamily="34" charset="0"/>
              </a:rPr>
              <a:t>moveCARS</a:t>
            </a:r>
            <a:r>
              <a:rPr lang="it-IT" sz="1800" dirty="0">
                <a:latin typeface="Gill Sans MT" panose="020B0502020104020203" pitchFamily="34" charset="0"/>
              </a:rPr>
              <a:t> è l’algoritmo più veloce su tutti i dispositivi</a:t>
            </a:r>
          </a:p>
        </p:txBody>
      </p:sp>
      <p:sp>
        <p:nvSpPr>
          <p:cNvPr id="1009" name="Google Shape;1009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9" name="Segnaposto contenuto 16">
            <a:extLst>
              <a:ext uri="{FF2B5EF4-FFF2-40B4-BE49-F238E27FC236}">
                <a16:creationId xmlns:a16="http://schemas.microsoft.com/office/drawing/2014/main" id="{17F4857A-E6B4-4376-B12D-13A40BCCEE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262435" y="119326"/>
            <a:ext cx="3754778" cy="2252866"/>
          </a:xfrm>
          <a:prstGeom prst="rect">
            <a:avLst/>
          </a:prstGeom>
        </p:spPr>
      </p:pic>
      <p:pic>
        <p:nvPicPr>
          <p:cNvPr id="10" name="Segnaposto contenuto 19">
            <a:extLst>
              <a:ext uri="{FF2B5EF4-FFF2-40B4-BE49-F238E27FC236}">
                <a16:creationId xmlns:a16="http://schemas.microsoft.com/office/drawing/2014/main" id="{F0FC109C-0932-4A97-8DC0-BA90E5376D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5262435" y="2600830"/>
            <a:ext cx="3750680" cy="2297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40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83B983-FFE2-4CFA-BD76-39972974D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A7041C1-1977-42EC-ABCB-4E398788D9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688300"/>
            <a:ext cx="8498910" cy="2640900"/>
          </a:xfrm>
        </p:spPr>
        <p:txBody>
          <a:bodyPr/>
          <a:lstStyle/>
          <a:p>
            <a:r>
              <a:rPr lang="it-IT" dirty="0" err="1">
                <a:latin typeface="Gill Sans MT" panose="020B0502020104020203" pitchFamily="34" charset="0"/>
              </a:rPr>
              <a:t>moveCARS</a:t>
            </a:r>
            <a:r>
              <a:rPr lang="it-IT" dirty="0">
                <a:latin typeface="Gill Sans MT" panose="020B0502020104020203" pitchFamily="34" charset="0"/>
              </a:rPr>
              <a:t> ha ottenuto risultati simili alle soluzioni stato dell’arte:</a:t>
            </a:r>
          </a:p>
          <a:p>
            <a:pPr lvl="1"/>
            <a:r>
              <a:rPr lang="it-IT" dirty="0">
                <a:latin typeface="Gill Sans MT" panose="020B0502020104020203" pitchFamily="34" charset="0"/>
              </a:rPr>
              <a:t>Con tempi di esecuzione minori</a:t>
            </a:r>
          </a:p>
          <a:p>
            <a:pPr lvl="1"/>
            <a:r>
              <a:rPr lang="it-IT" dirty="0">
                <a:latin typeface="Gill Sans MT" panose="020B0502020104020203" pitchFamily="34" charset="0"/>
              </a:rPr>
              <a:t>Con una struttura della rete meno restrittiva</a:t>
            </a:r>
          </a:p>
          <a:p>
            <a:r>
              <a:rPr lang="it-IT" dirty="0">
                <a:latin typeface="Gill Sans MT" panose="020B0502020104020203" pitchFamily="34" charset="0"/>
              </a:rPr>
              <a:t>Il contesto ha un ruolo importante nelle raccomandazioni</a:t>
            </a:r>
          </a:p>
          <a:p>
            <a:r>
              <a:rPr lang="it-IT" dirty="0">
                <a:latin typeface="Gill Sans MT" panose="020B0502020104020203" pitchFamily="34" charset="0"/>
              </a:rPr>
              <a:t>Se il contesto è molto descrittivo della situazione dell’utente le raccomandazioni sono ancora più precise</a:t>
            </a:r>
          </a:p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C4BFA1E-C6E9-47B3-8478-1B492778EF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21685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7E7B7F-BB50-4EDD-9ABE-BD462558E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Sviluppi futuri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8B074FF-C7D8-4D88-AA51-703C32145F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2034085"/>
            <a:ext cx="8486384" cy="1891229"/>
          </a:xfrm>
        </p:spPr>
        <p:txBody>
          <a:bodyPr/>
          <a:lstStyle/>
          <a:p>
            <a:r>
              <a:rPr lang="it-IT" dirty="0">
                <a:latin typeface="Gill Sans MT" panose="020B0502020104020203" pitchFamily="34" charset="0"/>
              </a:rPr>
              <a:t>Training dell’algoritmo su dispositivo mobile</a:t>
            </a:r>
          </a:p>
          <a:p>
            <a:r>
              <a:rPr lang="it-IT" dirty="0">
                <a:latin typeface="Gill Sans MT" panose="020B0502020104020203" pitchFamily="34" charset="0"/>
              </a:rPr>
              <a:t>Valutare il modello </a:t>
            </a:r>
            <a:r>
              <a:rPr lang="it-IT" dirty="0" err="1">
                <a:latin typeface="Gill Sans MT" panose="020B0502020104020203" pitchFamily="34" charset="0"/>
              </a:rPr>
              <a:t>moveCARS</a:t>
            </a:r>
            <a:r>
              <a:rPr lang="it-IT" dirty="0">
                <a:latin typeface="Gill Sans MT" panose="020B0502020104020203" pitchFamily="34" charset="0"/>
              </a:rPr>
              <a:t> su nuovi dataset</a:t>
            </a:r>
          </a:p>
          <a:p>
            <a:r>
              <a:rPr lang="it-IT" dirty="0">
                <a:latin typeface="Gill Sans MT" panose="020B0502020104020203" pitchFamily="34" charset="0"/>
              </a:rPr>
              <a:t>Sviluppare un’applicazione per dispositivi mobili per valutare le prestazioni di </a:t>
            </a:r>
            <a:r>
              <a:rPr lang="it-IT" dirty="0" err="1">
                <a:latin typeface="Gill Sans MT" panose="020B0502020104020203" pitchFamily="34" charset="0"/>
              </a:rPr>
              <a:t>moveCARS</a:t>
            </a:r>
            <a:r>
              <a:rPr lang="it-IT" dirty="0">
                <a:latin typeface="Gill Sans MT" panose="020B0502020104020203" pitchFamily="34" charset="0"/>
              </a:rPr>
              <a:t> in ambiente reale</a:t>
            </a:r>
          </a:p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32FB2BF-4B22-4491-B3F3-F4D14D227F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6135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26"/>
          <p:cNvSpPr txBox="1">
            <a:spLocks noGrp="1"/>
          </p:cNvSpPr>
          <p:nvPr>
            <p:ph type="ctrTitle" idx="4294967295"/>
          </p:nvPr>
        </p:nvSpPr>
        <p:spPr>
          <a:xfrm>
            <a:off x="1019175" y="1863600"/>
            <a:ext cx="74388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latin typeface="Barlow SemiBold"/>
                <a:ea typeface="Barlow SemiBold"/>
                <a:cs typeface="Barlow SemiBold"/>
                <a:sym typeface="Barlow SemiBold"/>
              </a:rPr>
              <a:t>Grazie</a:t>
            </a:r>
            <a:endParaRPr sz="9600" dirty="0"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62" name="Google Shape;1162;p2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1163" name="Google Shape;1163;p26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FBFD422F-A2DF-4BEB-8480-65310BCC2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Ego network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6405DE9-D473-414E-A6FA-22C2C42B03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688300"/>
            <a:ext cx="5459506" cy="2542150"/>
          </a:xfrm>
        </p:spPr>
        <p:txBody>
          <a:bodyPr>
            <a:normAutofit/>
          </a:bodyPr>
          <a:lstStyle/>
          <a:p>
            <a:r>
              <a:rPr lang="it-IT" sz="2000" dirty="0">
                <a:latin typeface="Gill Sans MT" panose="020B0502020104020203" pitchFamily="34" charset="0"/>
              </a:rPr>
              <a:t>Una ego network è una rete sociale formata da:</a:t>
            </a:r>
          </a:p>
          <a:p>
            <a:pPr lvl="1"/>
            <a:r>
              <a:rPr lang="it-IT" dirty="0">
                <a:latin typeface="Gill Sans MT" panose="020B0502020104020203" pitchFamily="34" charset="0"/>
              </a:rPr>
              <a:t>Un </a:t>
            </a:r>
            <a:r>
              <a:rPr lang="it-IT" b="1" dirty="0">
                <a:latin typeface="Gill Sans MT" panose="020B0502020104020203" pitchFamily="34" charset="0"/>
              </a:rPr>
              <a:t>ego</a:t>
            </a:r>
          </a:p>
          <a:p>
            <a:pPr lvl="1"/>
            <a:r>
              <a:rPr lang="it-IT" dirty="0">
                <a:latin typeface="Gill Sans MT" panose="020B0502020104020203" pitchFamily="34" charset="0"/>
              </a:rPr>
              <a:t>Un insieme di </a:t>
            </a:r>
            <a:r>
              <a:rPr lang="it-IT" b="1" dirty="0">
                <a:latin typeface="Gill Sans MT" panose="020B0502020104020203" pitchFamily="34" charset="0"/>
              </a:rPr>
              <a:t>alter</a:t>
            </a:r>
          </a:p>
          <a:p>
            <a:r>
              <a:rPr lang="it-IT" sz="2000" dirty="0">
                <a:latin typeface="Gill Sans MT" panose="020B0502020104020203" pitchFamily="34" charset="0"/>
              </a:rPr>
              <a:t>I legami sociali non hanno tutti la stessa rilevanza</a:t>
            </a:r>
          </a:p>
          <a:p>
            <a:pPr lvl="1"/>
            <a:r>
              <a:rPr lang="it-IT" dirty="0">
                <a:latin typeface="Gill Sans MT" panose="020B0502020104020203" pitchFamily="34" charset="0"/>
              </a:rPr>
              <a:t>Gli alter sono distribuiti in </a:t>
            </a:r>
            <a:r>
              <a:rPr lang="it-IT" b="1" dirty="0" err="1">
                <a:latin typeface="Gill Sans MT" panose="020B0502020104020203" pitchFamily="34" charset="0"/>
              </a:rPr>
              <a:t>layer</a:t>
            </a:r>
            <a:endParaRPr lang="it-IT" b="1" dirty="0">
              <a:latin typeface="Gill Sans MT" panose="020B0502020104020203" pitchFamily="34" charset="0"/>
            </a:endParaRPr>
          </a:p>
          <a:p>
            <a:pPr lvl="1"/>
            <a:endParaRPr lang="it-IT" dirty="0">
              <a:latin typeface="Gill Sans MT" panose="020B0502020104020203" pitchFamily="34" charset="0"/>
            </a:endParaRPr>
          </a:p>
          <a:p>
            <a:pPr lvl="1"/>
            <a:endParaRPr lang="it-IT" dirty="0">
              <a:latin typeface="Gill Sans MT" panose="020B0502020104020203" pitchFamily="34" charset="0"/>
            </a:endParaRPr>
          </a:p>
          <a:p>
            <a:endParaRPr lang="it-IT" b="1" dirty="0">
              <a:latin typeface="Gill Sans MT" panose="020B05020201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000" b="1" dirty="0">
              <a:latin typeface="Gill Sans MT" panose="020B0502020104020203" pitchFamily="34" charset="0"/>
            </a:endParaRPr>
          </a:p>
          <a:p>
            <a:endParaRPr lang="it-IT" dirty="0"/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7C17AD9D-D5B5-4A63-947F-BC3A1B94B20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16</a:t>
            </a:fld>
            <a:endParaRPr lang="it-IT"/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74B4C150-EC67-4CBD-871F-0986353D34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35325" y="1688300"/>
            <a:ext cx="2542150" cy="254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667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199" y="605600"/>
            <a:ext cx="697188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Ambiente di riferimento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0" y="1503971"/>
            <a:ext cx="5909436" cy="3252446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r>
              <a:rPr lang="it-IT" sz="2000" dirty="0">
                <a:latin typeface="Gill Sans MT" panose="020B0502020104020203" pitchFamily="34" charset="0"/>
              </a:rPr>
              <a:t>I dispositivi mobili stanno contribuendo all’evoluzione dello </a:t>
            </a:r>
            <a:r>
              <a:rPr lang="it-IT" sz="2000" dirty="0" err="1">
                <a:latin typeface="Gill Sans MT" panose="020B0502020104020203" pitchFamily="34" charset="0"/>
              </a:rPr>
              <a:t>edge</a:t>
            </a:r>
            <a:r>
              <a:rPr lang="it-IT" sz="2000" dirty="0">
                <a:latin typeface="Gill Sans MT" panose="020B0502020104020203" pitchFamily="34" charset="0"/>
              </a:rPr>
              <a:t> computing</a:t>
            </a:r>
          </a:p>
          <a:p>
            <a:r>
              <a:rPr lang="it-IT" sz="2000" b="1" dirty="0">
                <a:latin typeface="Gill Sans MT" panose="020B0502020104020203" pitchFamily="34" charset="0"/>
              </a:rPr>
              <a:t>Scoprire</a:t>
            </a:r>
            <a:r>
              <a:rPr lang="it-IT" sz="2000" dirty="0">
                <a:latin typeface="Gill Sans MT" panose="020B0502020104020203" pitchFamily="34" charset="0"/>
              </a:rPr>
              <a:t> nuovi contenuti tramite comunicazione device-to-device</a:t>
            </a:r>
          </a:p>
          <a:p>
            <a:r>
              <a:rPr lang="it-IT" sz="2000" b="1" dirty="0">
                <a:latin typeface="Gill Sans MT" panose="020B0502020104020203" pitchFamily="34" charset="0"/>
              </a:rPr>
              <a:t>Filtrare</a:t>
            </a:r>
            <a:r>
              <a:rPr lang="it-IT" sz="2000" dirty="0">
                <a:latin typeface="Gill Sans MT" panose="020B0502020104020203" pitchFamily="34" charset="0"/>
              </a:rPr>
              <a:t> contenuti in base agli interessi e il contesto utente</a:t>
            </a:r>
          </a:p>
          <a:p>
            <a:r>
              <a:rPr lang="it-IT" sz="2000" dirty="0">
                <a:latin typeface="Gill Sans MT" panose="020B0502020104020203" pitchFamily="34" charset="0"/>
              </a:rPr>
              <a:t>La dinamicità dell’ambiente richiede una soluzione che possa essere eseguita su </a:t>
            </a:r>
            <a:r>
              <a:rPr lang="it-IT" sz="2000" b="1" dirty="0">
                <a:latin typeface="Gill Sans MT" panose="020B0502020104020203" pitchFamily="34" charset="0"/>
              </a:rPr>
              <a:t>dispositivo mobile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46" name="Immagine 145">
            <a:extLst>
              <a:ext uri="{FF2B5EF4-FFF2-40B4-BE49-F238E27FC236}">
                <a16:creationId xmlns:a16="http://schemas.microsoft.com/office/drawing/2014/main" id="{B632C27A-2362-4566-BD93-A354298EB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9436" y="1503971"/>
            <a:ext cx="3039299" cy="3033929"/>
          </a:xfrm>
          <a:prstGeom prst="rect">
            <a:avLst/>
          </a:prstGeom>
        </p:spPr>
      </p:pic>
      <p:sp>
        <p:nvSpPr>
          <p:cNvPr id="152" name="CasellaDiTesto 151">
            <a:extLst>
              <a:ext uri="{FF2B5EF4-FFF2-40B4-BE49-F238E27FC236}">
                <a16:creationId xmlns:a16="http://schemas.microsoft.com/office/drawing/2014/main" id="{E40F07F7-8BEB-4431-B6B0-B84E394D82EB}"/>
              </a:ext>
            </a:extLst>
          </p:cNvPr>
          <p:cNvSpPr txBox="1"/>
          <p:nvPr/>
        </p:nvSpPr>
        <p:spPr>
          <a:xfrm>
            <a:off x="937452" y="4843740"/>
            <a:ext cx="726909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it-IT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Fonte immagine: Mattia G. Campana. </a:t>
            </a:r>
            <a:r>
              <a:rPr lang="it-IT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Context-aware</a:t>
            </a:r>
            <a:r>
              <a:rPr lang="it-IT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it-IT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recommender</a:t>
            </a:r>
            <a:r>
              <a:rPr lang="it-IT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 systems for </a:t>
            </a:r>
            <a:r>
              <a:rPr lang="it-IT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opportunistic</a:t>
            </a:r>
            <a:r>
              <a:rPr lang="it-IT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it-IT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environments</a:t>
            </a:r>
            <a:endParaRPr lang="it-IT" sz="1100" dirty="0">
              <a:solidFill>
                <a:schemeClr val="bg1">
                  <a:lumMod val="65000"/>
                </a:schemeClr>
              </a:solidFill>
              <a:latin typeface="Gill Sans MT" panose="020B0502020104020203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198" y="605600"/>
            <a:ext cx="8001001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Sistemi di raccomandazione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0" y="1503971"/>
            <a:ext cx="5601661" cy="3252446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r>
              <a:rPr lang="it-IT" sz="2000" dirty="0">
                <a:latin typeface="Gill Sans MT" panose="020B0502020104020203" pitchFamily="34" charset="0"/>
              </a:rPr>
              <a:t>I </a:t>
            </a:r>
            <a:r>
              <a:rPr lang="it-IT" sz="2000" dirty="0" err="1">
                <a:latin typeface="Gill Sans MT" panose="020B0502020104020203" pitchFamily="34" charset="0"/>
              </a:rPr>
              <a:t>recommender</a:t>
            </a:r>
            <a:r>
              <a:rPr lang="it-IT" sz="2000" dirty="0">
                <a:latin typeface="Gill Sans MT" panose="020B0502020104020203" pitchFamily="34" charset="0"/>
              </a:rPr>
              <a:t> system (RS) generano raccomandazioni personalizzate per gli utenti</a:t>
            </a:r>
          </a:p>
          <a:p>
            <a:r>
              <a:rPr lang="it-IT" sz="2000" b="0" i="0" u="none" strike="noStrike" baseline="0" dirty="0">
                <a:latin typeface="Gill Sans MT" panose="020B0502020104020203" pitchFamily="34" charset="0"/>
              </a:rPr>
              <a:t>RS centralizzati: conoscenza globale di tutti gli utenti e oggetti</a:t>
            </a:r>
          </a:p>
          <a:p>
            <a:r>
              <a:rPr lang="it-IT" sz="2000" dirty="0">
                <a:latin typeface="Gill Sans MT" panose="020B0502020104020203" pitchFamily="34" charset="0"/>
              </a:rPr>
              <a:t>RS per l’ambiente di riferimento: le informazioni sono limitate a quelle raccolte dall’utente locale</a:t>
            </a:r>
          </a:p>
          <a:p>
            <a:r>
              <a:rPr lang="it-IT" sz="2000" dirty="0">
                <a:latin typeface="Gill Sans MT" panose="020B0502020104020203" pitchFamily="34" charset="0"/>
              </a:rPr>
              <a:t>Necessità di considerare un contesto descrittivo</a:t>
            </a:r>
            <a:endParaRPr lang="it-IT" sz="1600" dirty="0">
              <a:latin typeface="Gill Sans MT" panose="020B0502020104020203" pitchFamily="34" charset="0"/>
            </a:endParaRP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52" name="CasellaDiTesto 151">
            <a:extLst>
              <a:ext uri="{FF2B5EF4-FFF2-40B4-BE49-F238E27FC236}">
                <a16:creationId xmlns:a16="http://schemas.microsoft.com/office/drawing/2014/main" id="{E40F07F7-8BEB-4431-B6B0-B84E394D82EB}"/>
              </a:ext>
            </a:extLst>
          </p:cNvPr>
          <p:cNvSpPr txBox="1"/>
          <p:nvPr/>
        </p:nvSpPr>
        <p:spPr>
          <a:xfrm>
            <a:off x="2901930" y="4843740"/>
            <a:ext cx="334013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GB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Fonte </a:t>
            </a:r>
            <a:r>
              <a:rPr lang="en-GB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immagine</a:t>
            </a:r>
            <a:r>
              <a:rPr lang="en-GB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: https://morioh.com/p/023edf0a8587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0904A135-8704-4AF3-85F6-E411FE8B89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546" r="30000" b="3605"/>
          <a:stretch/>
        </p:blipFill>
        <p:spPr>
          <a:xfrm>
            <a:off x="5744008" y="1323282"/>
            <a:ext cx="3171389" cy="300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817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8"/>
          <p:cNvSpPr txBox="1">
            <a:spLocks noGrp="1"/>
          </p:cNvSpPr>
          <p:nvPr>
            <p:ph type="ctrTitle" idx="4294967295"/>
          </p:nvPr>
        </p:nvSpPr>
        <p:spPr>
          <a:xfrm>
            <a:off x="2638050" y="568348"/>
            <a:ext cx="3867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1"/>
                </a:solidFill>
              </a:rPr>
              <a:t>Scopo tesi</a:t>
            </a:r>
            <a:endParaRPr sz="6000" dirty="0">
              <a:solidFill>
                <a:schemeClr val="accent1"/>
              </a:solidFill>
            </a:endParaRPr>
          </a:p>
        </p:txBody>
      </p:sp>
      <p:sp>
        <p:nvSpPr>
          <p:cNvPr id="742" name="Google Shape;742;p18"/>
          <p:cNvSpPr txBox="1">
            <a:spLocks noGrp="1"/>
          </p:cNvSpPr>
          <p:nvPr>
            <p:ph type="subTitle" idx="4294967295"/>
          </p:nvPr>
        </p:nvSpPr>
        <p:spPr>
          <a:xfrm>
            <a:off x="1064712" y="2020626"/>
            <a:ext cx="7703507" cy="1102247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25000" lnSpcReduction="20000"/>
          </a:bodyPr>
          <a:lstStyle/>
          <a:p>
            <a:pPr marL="342900"/>
            <a:r>
              <a:rPr lang="en" sz="8000" dirty="0">
                <a:latin typeface="Gill Sans MT" panose="020B0502020104020203" pitchFamily="34" charset="0"/>
              </a:rPr>
              <a:t>Analisi dello stato dell’arte</a:t>
            </a:r>
          </a:p>
          <a:p>
            <a:pPr marL="342900"/>
            <a:r>
              <a:rPr lang="en" sz="8000" dirty="0">
                <a:latin typeface="Gill Sans MT" panose="020B0502020104020203" pitchFamily="34" charset="0"/>
              </a:rPr>
              <a:t>Definizione di un algoritmo di raccomandazione context-aware</a:t>
            </a:r>
          </a:p>
          <a:p>
            <a:pPr marL="342900"/>
            <a:r>
              <a:rPr lang="en" sz="8000" dirty="0">
                <a:latin typeface="Gill Sans MT" panose="020B0502020104020203" pitchFamily="34" charset="0"/>
              </a:rPr>
              <a:t>Ricerca di dataset per la valutazione</a:t>
            </a:r>
          </a:p>
          <a:p>
            <a:pPr marL="342900"/>
            <a:endParaRPr lang="en" dirty="0"/>
          </a:p>
        </p:txBody>
      </p:sp>
      <p:sp>
        <p:nvSpPr>
          <p:cNvPr id="743" name="Google Shape;743;p1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742" name="Google Shape;742;p18"/>
              <p:cNvSpPr txBox="1">
                <a:spLocks noGrp="1"/>
              </p:cNvSpPr>
              <p:nvPr>
                <p:ph type="subTitle" idx="4294967295"/>
              </p:nvPr>
            </p:nvSpPr>
            <p:spPr>
              <a:xfrm>
                <a:off x="212943" y="2786046"/>
                <a:ext cx="8718114" cy="2024159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rmAutofit fontScale="62500" lnSpcReduction="20000"/>
              </a:bodyPr>
              <a:lstStyle/>
              <a:p>
                <a:pPr marL="0" indent="0">
                  <a:buNone/>
                </a:pPr>
                <a:r>
                  <a:rPr lang="it-IT" b="1" dirty="0">
                    <a:latin typeface="Gill Sans MT" panose="020B0502020104020203" pitchFamily="34" charset="0"/>
                  </a:rPr>
                  <a:t>  Matrice utenti-oggetti: </a:t>
                </a:r>
                <a:r>
                  <a:rPr lang="it-IT" dirty="0">
                    <a:latin typeface="Gill Sans MT" panose="020B0502020104020203" pitchFamily="34" charset="0"/>
                  </a:rPr>
                  <a:t>ogni elemento è un feedback di un utente su un oggetto</a:t>
                </a:r>
              </a:p>
              <a:p>
                <a:pPr marL="0" indent="0">
                  <a:buNone/>
                </a:pPr>
                <a:r>
                  <a:rPr lang="it-IT" b="1" dirty="0">
                    <a:latin typeface="Gill Sans MT" panose="020B0502020104020203" pitchFamily="34" charset="0"/>
                  </a:rPr>
                  <a:t>  Matrix </a:t>
                </a:r>
                <a:r>
                  <a:rPr lang="it-IT" b="1" dirty="0" err="1">
                    <a:latin typeface="Gill Sans MT" panose="020B0502020104020203" pitchFamily="34" charset="0"/>
                  </a:rPr>
                  <a:t>factorization</a:t>
                </a:r>
                <a:r>
                  <a:rPr lang="it-IT" b="1" dirty="0">
                    <a:latin typeface="Gill Sans MT" panose="020B0502020104020203" pitchFamily="34" charset="0"/>
                  </a:rPr>
                  <a:t>: </a:t>
                </a:r>
                <a:r>
                  <a:rPr lang="it-IT" dirty="0">
                    <a:latin typeface="Gill Sans MT" panose="020B0502020104020203" pitchFamily="34" charset="0"/>
                  </a:rPr>
                  <a:t>algoritmo che scompone la matrice </a:t>
                </a:r>
                <a14:m>
                  <m:oMath xmlns:m="http://schemas.openxmlformats.org/officeDocument/2006/math">
                    <m:r>
                      <a:rPr lang="it-IT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it-IT" dirty="0">
                    <a:latin typeface="Gill Sans MT" panose="020B0502020104020203" pitchFamily="34" charset="0"/>
                  </a:rPr>
                  <a:t> in due matrici di fattori latenti di dimensione minore </a:t>
                </a:r>
                <a14:m>
                  <m:oMath xmlns:m="http://schemas.openxmlformats.org/officeDocument/2006/math">
                    <m:r>
                      <a:rPr lang="it-IT" i="1" dirty="0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it-IT" dirty="0">
                    <a:latin typeface="Gill Sans MT" panose="020B0502020104020203" pitchFamily="34" charset="0"/>
                  </a:rPr>
                  <a:t> e </a:t>
                </a:r>
                <a14:m>
                  <m:oMath xmlns:m="http://schemas.openxmlformats.org/officeDocument/2006/math">
                    <m:r>
                      <a:rPr lang="it-IT" i="1" dirty="0" smtClean="0"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endParaRPr lang="it-IT" dirty="0">
                  <a:latin typeface="Gill Sans MT" panose="020B0502020104020203" pitchFamily="34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it-IT" dirty="0">
                    <a:latin typeface="Gill Sans MT" panose="020B0502020104020203" pitchFamily="34" charset="0"/>
                  </a:rPr>
                  <a:t>Feedback di un utente </a:t>
                </a:r>
                <a14:m>
                  <m:oMath xmlns:m="http://schemas.openxmlformats.org/officeDocument/2006/math">
                    <m:r>
                      <a:rPr lang="it-IT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it-IT" dirty="0">
                    <a:latin typeface="Gill Sans MT" panose="020B0502020104020203" pitchFamily="34" charset="0"/>
                  </a:rPr>
                  <a:t> su un oggetto </a:t>
                </a:r>
                <a14:m>
                  <m:oMath xmlns:m="http://schemas.openxmlformats.org/officeDocument/2006/math">
                    <m:r>
                      <a:rPr lang="it-IT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it-IT" dirty="0">
                    <a:latin typeface="Gill Sans MT" panose="020B0502020104020203" pitchFamily="34" charset="0"/>
                  </a:rPr>
                  <a:t>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u="none" strike="noStrike" baseline="0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u="none" strike="noStrike" baseline="0" dirty="0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it-IT" b="0" i="1" u="none" strike="noStrike" baseline="0" dirty="0" smtClean="0">
                            <a:latin typeface="Cambria Math" panose="02040503050406030204" pitchFamily="18" charset="0"/>
                          </a:rPr>
                          <m:t>𝑢𝑖</m:t>
                        </m:r>
                      </m:sub>
                    </m:sSub>
                    <m:r>
                      <a:rPr lang="it-IT" b="0" i="1" u="none" strike="noStrike" baseline="0" dirty="0" smtClean="0">
                        <a:latin typeface="Cambria Math" panose="02040503050406030204" pitchFamily="18" charset="0"/>
                      </a:rPr>
                      <m:t> = </m:t>
                    </m:r>
                    <m:sSub>
                      <m:sSubPr>
                        <m:ctrlPr>
                          <a:rPr lang="it-IT" b="0" i="1" u="none" strike="noStrike" baseline="0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u="none" strike="noStrike" baseline="0" dirty="0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it-IT" b="0" i="1" u="none" strike="noStrike" baseline="0" dirty="0" smtClean="0">
                            <a:latin typeface="Cambria Math" panose="02040503050406030204" pitchFamily="18" charset="0"/>
                          </a:rPr>
                          <m:t>𝑢</m:t>
                        </m:r>
                      </m:sub>
                    </m:sSub>
                    <m:sSubSup>
                      <m:sSubSupPr>
                        <m:ctrlPr>
                          <a:rPr lang="it-IT" b="0" i="1" u="none" strike="noStrike" baseline="0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b="0" i="1" u="none" strike="noStrike" baseline="0" dirty="0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it-IT" b="0" i="1" u="none" strike="noStrike" baseline="0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it-IT" b="0" i="1" u="none" strike="noStrike" baseline="0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bSup>
                  </m:oMath>
                </a14:m>
                <a:r>
                  <a:rPr lang="it-IT" b="0" u="none" strike="noStrike" baseline="0" dirty="0">
                    <a:latin typeface="Gill Sans MT" panose="020B0502020104020203" pitchFamily="34" charset="0"/>
                  </a:rPr>
                  <a:t> </a:t>
                </a:r>
              </a:p>
              <a:p>
                <a:pPr marL="114300" indent="0">
                  <a:buNone/>
                </a:pPr>
                <a:endParaRPr lang="it-IT" dirty="0">
                  <a:latin typeface="Gill Sans MT" panose="020B0502020104020203" pitchFamily="34" charset="0"/>
                </a:endParaRPr>
              </a:p>
              <a:p>
                <a:pPr marL="114300" indent="0">
                  <a:buNone/>
                </a:pPr>
                <a:r>
                  <a:rPr lang="it-IT" b="1" dirty="0">
                    <a:latin typeface="Gill Sans MT" panose="020B0502020104020203" pitchFamily="34" charset="0"/>
                  </a:rPr>
                  <a:t>Problemi: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it-IT" dirty="0">
                    <a:latin typeface="Gill Sans MT" panose="020B0502020104020203" pitchFamily="34" charset="0"/>
                  </a:rPr>
                  <a:t>Numero fisso di utenti e oggetti </a:t>
                </a:r>
                <a:r>
                  <a:rPr lang="it-IT" dirty="0">
                    <a:latin typeface="Gill Sans MT" panose="020B0502020104020203" pitchFamily="34" charset="0"/>
                    <a:sym typeface="Wingdings" panose="05000000000000000000" pitchFamily="2" charset="2"/>
                  </a:rPr>
                  <a:t> non si possono fare raccomandazioni su oggetti che l’algoritmo non ha visto in precedenza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it-IT" dirty="0">
                    <a:latin typeface="Gill Sans MT" panose="020B0502020104020203" pitchFamily="34" charset="0"/>
                    <a:sym typeface="Wingdings" panose="05000000000000000000" pitchFamily="2" charset="2"/>
                  </a:rPr>
                  <a:t>Aggiungere il contesto  aumenta </a:t>
                </a:r>
                <a:r>
                  <a:rPr lang="it-IT" dirty="0" err="1">
                    <a:latin typeface="Gill Sans MT" panose="020B0502020104020203" pitchFamily="34" charset="0"/>
                    <a:sym typeface="Wingdings" panose="05000000000000000000" pitchFamily="2" charset="2"/>
                  </a:rPr>
                  <a:t>dimensionalità</a:t>
                </a:r>
                <a:r>
                  <a:rPr lang="it-IT" dirty="0">
                    <a:latin typeface="Gill Sans MT" panose="020B0502020104020203" pitchFamily="34" charset="0"/>
                    <a:sym typeface="Wingdings" panose="05000000000000000000" pitchFamily="2" charset="2"/>
                  </a:rPr>
                  <a:t> e complessità</a:t>
                </a:r>
                <a:endParaRPr lang="it-IT" dirty="0">
                  <a:latin typeface="Gill Sans MT" panose="020B0502020104020203" pitchFamily="34" charset="0"/>
                </a:endParaRPr>
              </a:p>
              <a:p>
                <a:pPr marL="342900"/>
                <a:endParaRPr lang="en" dirty="0"/>
              </a:p>
            </p:txBody>
          </p:sp>
        </mc:Choice>
        <mc:Fallback>
          <p:sp>
            <p:nvSpPr>
              <p:cNvPr id="742" name="Google Shape;742;p18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4294967295"/>
              </p:nvPr>
            </p:nvSpPr>
            <p:spPr>
              <a:xfrm>
                <a:off x="212943" y="2786046"/>
                <a:ext cx="8718114" cy="2024159"/>
              </a:xfrm>
              <a:prstGeom prst="rect">
                <a:avLst/>
              </a:prstGeom>
              <a:blipFill>
                <a:blip r:embed="rId3"/>
                <a:stretch>
                  <a:fillRect l="-140" b="-451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43" name="Google Shape;743;p1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A7D372E-D883-4B91-8B00-3E79CDBFFE0D}"/>
              </a:ext>
            </a:extLst>
          </p:cNvPr>
          <p:cNvSpPr txBox="1"/>
          <p:nvPr/>
        </p:nvSpPr>
        <p:spPr>
          <a:xfrm>
            <a:off x="1966586" y="0"/>
            <a:ext cx="614088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4800" b="0" i="0" u="none" strike="noStrike" kern="0" cap="none" spc="0" normalizeH="0" baseline="0" noProof="0" dirty="0">
                <a:ln>
                  <a:noFill/>
                </a:ln>
                <a:solidFill>
                  <a:srgbClr val="007BB9"/>
                </a:solidFill>
                <a:effectLst/>
                <a:uLnTx/>
                <a:uFillTx/>
                <a:latin typeface="Raleway Thin"/>
                <a:sym typeface="Raleway Thin"/>
              </a:rPr>
              <a:t>Matrix factorization</a:t>
            </a:r>
            <a:endParaRPr lang="it-IT" dirty="0"/>
          </a:p>
        </p:txBody>
      </p:sp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0A63E708-BF94-413E-B88F-D121E17D99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17255" y="742735"/>
            <a:ext cx="6309490" cy="1928808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8F38765-0220-44B3-B3F4-4C826A4728CE}"/>
              </a:ext>
            </a:extLst>
          </p:cNvPr>
          <p:cNvSpPr txBox="1"/>
          <p:nvPr/>
        </p:nvSpPr>
        <p:spPr>
          <a:xfrm>
            <a:off x="1592209" y="4843740"/>
            <a:ext cx="628821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GB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Fonte </a:t>
            </a:r>
            <a:r>
              <a:rPr lang="en-GB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immagine</a:t>
            </a:r>
            <a:r>
              <a:rPr lang="en-GB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: https://developers.google.com/machine-learning/recommendation/collaborative/matrix </a:t>
            </a:r>
          </a:p>
        </p:txBody>
      </p:sp>
    </p:spTree>
    <p:extLst>
      <p:ext uri="{BB962C8B-B14F-4D97-AF65-F5344CB8AC3E}">
        <p14:creationId xmlns:p14="http://schemas.microsoft.com/office/powerpoint/2010/main" val="2488223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198" y="605600"/>
            <a:ext cx="8001001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NeuMF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0" y="1485179"/>
            <a:ext cx="3803597" cy="2683245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r>
              <a:rPr lang="it-IT" sz="1600" dirty="0">
                <a:latin typeface="Gill Sans MT" panose="020B0502020104020203" pitchFamily="34" charset="0"/>
              </a:rPr>
              <a:t>Combina una rete neurale con l’approccio </a:t>
            </a:r>
            <a:r>
              <a:rPr lang="it-IT" sz="1600" dirty="0" err="1">
                <a:latin typeface="Gill Sans MT" panose="020B0502020104020203" pitchFamily="34" charset="0"/>
              </a:rPr>
              <a:t>matrix</a:t>
            </a:r>
            <a:r>
              <a:rPr lang="it-IT" sz="1600" dirty="0">
                <a:latin typeface="Gill Sans MT" panose="020B0502020104020203" pitchFamily="34" charset="0"/>
              </a:rPr>
              <a:t> </a:t>
            </a:r>
            <a:r>
              <a:rPr lang="it-IT" sz="1600" dirty="0" err="1">
                <a:latin typeface="Gill Sans MT" panose="020B0502020104020203" pitchFamily="34" charset="0"/>
              </a:rPr>
              <a:t>factorization</a:t>
            </a:r>
            <a:endParaRPr lang="it-IT" sz="1600" dirty="0">
              <a:latin typeface="Gill Sans MT" panose="020B0502020104020203" pitchFamily="34" charset="0"/>
            </a:endParaRPr>
          </a:p>
          <a:p>
            <a:r>
              <a:rPr lang="it-IT" sz="1600" dirty="0">
                <a:latin typeface="Gill Sans MT" panose="020B0502020104020203" pitchFamily="34" charset="0"/>
              </a:rPr>
              <a:t>Input:  </a:t>
            </a:r>
          </a:p>
          <a:p>
            <a:pPr lvl="1"/>
            <a:r>
              <a:rPr lang="it-IT" sz="1600" dirty="0">
                <a:latin typeface="Gill Sans MT" panose="020B0502020104020203" pitchFamily="34" charset="0"/>
              </a:rPr>
              <a:t>ID utente, ID oggetto</a:t>
            </a:r>
          </a:p>
          <a:p>
            <a:pPr lvl="1"/>
            <a:r>
              <a:rPr lang="it-IT" sz="1600" dirty="0">
                <a:latin typeface="Gill Sans MT" panose="020B0502020104020203" pitchFamily="34" charset="0"/>
              </a:rPr>
              <a:t>Vettore per il contesto</a:t>
            </a:r>
          </a:p>
          <a:p>
            <a:r>
              <a:rPr lang="it-IT" sz="1600" dirty="0">
                <a:latin typeface="Gill Sans MT" panose="020B0502020104020203" pitchFamily="34" charset="0"/>
              </a:rPr>
              <a:t>ECAM </a:t>
            </a:r>
            <a:r>
              <a:rPr lang="it-IT" sz="1600" dirty="0" err="1">
                <a:latin typeface="Gill Sans MT" panose="020B0502020104020203" pitchFamily="34" charset="0"/>
              </a:rPr>
              <a:t>NeuMF</a:t>
            </a:r>
            <a:r>
              <a:rPr lang="it-IT" sz="1600" dirty="0">
                <a:latin typeface="Gill Sans MT" panose="020B0502020104020203" pitchFamily="34" charset="0"/>
              </a:rPr>
              <a:t> incorpora  il contesto dell’utente nel modello </a:t>
            </a:r>
            <a:r>
              <a:rPr lang="it-IT" sz="1600" dirty="0" err="1">
                <a:latin typeface="Gill Sans MT" panose="020B0502020104020203" pitchFamily="34" charset="0"/>
              </a:rPr>
              <a:t>NeuMF</a:t>
            </a:r>
            <a:endParaRPr lang="it-IT" sz="1600" dirty="0">
              <a:latin typeface="Gill Sans MT" panose="020B0502020104020203" pitchFamily="34" charset="0"/>
            </a:endParaRPr>
          </a:p>
          <a:p>
            <a:r>
              <a:rPr lang="it-IT" sz="1600" dirty="0">
                <a:latin typeface="Gill Sans MT" panose="020B0502020104020203" pitchFamily="34" charset="0"/>
              </a:rPr>
              <a:t>Il numero di utenti e oggetti è fisso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9242C17F-8A8C-4638-9C4B-794E53CE30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87897" y="975076"/>
            <a:ext cx="5165575" cy="3193348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8B2FF711-4294-422B-9A6F-D9FD0EB530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0829" y="1148058"/>
            <a:ext cx="5234568" cy="283964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A14E83DB-940E-4F9A-88D8-8720D004D2FA}"/>
              </a:ext>
            </a:extLst>
          </p:cNvPr>
          <p:cNvSpPr txBox="1"/>
          <p:nvPr/>
        </p:nvSpPr>
        <p:spPr>
          <a:xfrm>
            <a:off x="1153564" y="4843740"/>
            <a:ext cx="660826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GB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Xiangnan</a:t>
            </a:r>
            <a:r>
              <a:rPr lang="en-GB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 He, </a:t>
            </a:r>
            <a:r>
              <a:rPr lang="en-GB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Lizi</a:t>
            </a:r>
            <a:r>
              <a:rPr lang="en-GB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 Liao, </a:t>
            </a:r>
            <a:r>
              <a:rPr lang="en-GB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Hanwang</a:t>
            </a:r>
            <a:r>
              <a:rPr lang="en-GB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 Zhang, </a:t>
            </a:r>
            <a:r>
              <a:rPr lang="en-GB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Liqiang</a:t>
            </a:r>
            <a:r>
              <a:rPr lang="en-GB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GB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Nie</a:t>
            </a:r>
            <a:r>
              <a:rPr lang="en-GB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, Xia Hu, and Tat-Seng Chua. Neural collaborative filtering.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5674F8-70CA-49A7-B682-C790DF031586}"/>
              </a:ext>
            </a:extLst>
          </p:cNvPr>
          <p:cNvSpPr txBox="1"/>
          <p:nvPr/>
        </p:nvSpPr>
        <p:spPr>
          <a:xfrm>
            <a:off x="1001796" y="4843740"/>
            <a:ext cx="714040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Moshe Unger, Alexander </a:t>
            </a:r>
            <a:r>
              <a:rPr lang="en-US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Tuzhilin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, and Amit </a:t>
            </a:r>
            <a:r>
              <a:rPr lang="en-US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Livne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. Context-aware recommendations based on deep learning frameworks</a:t>
            </a:r>
            <a:endParaRPr lang="en-GB" sz="1100" dirty="0">
              <a:solidFill>
                <a:schemeClr val="bg1">
                  <a:lumMod val="65000"/>
                </a:schemeClr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1987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594" name="Google Shape;594;p17"/>
          <p:cNvSpPr txBox="1">
            <a:spLocks noGrp="1"/>
          </p:cNvSpPr>
          <p:nvPr>
            <p:ph type="title" idx="4294967295"/>
          </p:nvPr>
        </p:nvSpPr>
        <p:spPr>
          <a:xfrm>
            <a:off x="492919" y="142400"/>
            <a:ext cx="8001000" cy="54583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moveCARS</a:t>
            </a:r>
            <a:endParaRPr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95" name="Google Shape;595;p17"/>
              <p:cNvSpPr txBox="1">
                <a:spLocks noGrp="1"/>
              </p:cNvSpPr>
              <p:nvPr>
                <p:ph type="body" idx="4294967295"/>
              </p:nvPr>
            </p:nvSpPr>
            <p:spPr>
              <a:xfrm>
                <a:off x="205728" y="3385628"/>
                <a:ext cx="8575381" cy="1666208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rmAutofit fontScale="85000" lnSpcReduction="20000"/>
              </a:bodyPr>
              <a:lstStyle/>
              <a:p>
                <a:pPr marL="114300" indent="0">
                  <a:buNone/>
                </a:pPr>
                <a:r>
                  <a:rPr lang="it-IT" sz="2000" b="1" dirty="0">
                    <a:latin typeface="Gill Sans MT" panose="020B0502020104020203" pitchFamily="34" charset="0"/>
                  </a:rPr>
                  <a:t>Modello proposto: </a:t>
                </a:r>
                <a:r>
                  <a:rPr lang="it-IT" sz="2000" dirty="0" err="1">
                    <a:latin typeface="Gill Sans MT" panose="020B0502020104020203" pitchFamily="34" charset="0"/>
                  </a:rPr>
                  <a:t>MObile</a:t>
                </a:r>
                <a:r>
                  <a:rPr lang="it-IT" sz="2000" dirty="0">
                    <a:latin typeface="Gill Sans MT" panose="020B0502020104020203" pitchFamily="34" charset="0"/>
                  </a:rPr>
                  <a:t> </a:t>
                </a:r>
                <a:r>
                  <a:rPr lang="it-IT" sz="2000" dirty="0" err="1">
                    <a:latin typeface="Gill Sans MT" panose="020B0502020104020203" pitchFamily="34" charset="0"/>
                  </a:rPr>
                  <a:t>pervasiVE</a:t>
                </a:r>
                <a:r>
                  <a:rPr lang="it-IT" sz="2000" dirty="0">
                    <a:latin typeface="Gill Sans MT" panose="020B0502020104020203" pitchFamily="34" charset="0"/>
                  </a:rPr>
                  <a:t> </a:t>
                </a:r>
                <a:r>
                  <a:rPr lang="it-IT" sz="2000" dirty="0" err="1">
                    <a:latin typeface="Gill Sans MT" panose="020B0502020104020203" pitchFamily="34" charset="0"/>
                  </a:rPr>
                  <a:t>Context-Aware</a:t>
                </a:r>
                <a:r>
                  <a:rPr lang="it-IT" sz="2000" dirty="0">
                    <a:latin typeface="Gill Sans MT" panose="020B0502020104020203" pitchFamily="34" charset="0"/>
                  </a:rPr>
                  <a:t> </a:t>
                </a:r>
                <a:r>
                  <a:rPr lang="it-IT" sz="2000" dirty="0" err="1">
                    <a:latin typeface="Gill Sans MT" panose="020B0502020104020203" pitchFamily="34" charset="0"/>
                  </a:rPr>
                  <a:t>Recommender</a:t>
                </a:r>
                <a:r>
                  <a:rPr lang="it-IT" sz="2000" dirty="0">
                    <a:latin typeface="Gill Sans MT" panose="020B0502020104020203" pitchFamily="34" charset="0"/>
                  </a:rPr>
                  <a:t> System (</a:t>
                </a:r>
                <a:r>
                  <a:rPr lang="it-IT" sz="2000" dirty="0" err="1">
                    <a:latin typeface="Gill Sans MT" panose="020B0502020104020203" pitchFamily="34" charset="0"/>
                  </a:rPr>
                  <a:t>moveCARS</a:t>
                </a:r>
                <a:r>
                  <a:rPr lang="it-IT" sz="2000" dirty="0">
                    <a:latin typeface="Gill Sans MT" panose="020B0502020104020203" pitchFamily="34" charset="0"/>
                  </a:rPr>
                  <a:t>)</a:t>
                </a:r>
              </a:p>
              <a:p>
                <a:pPr marL="114300" indent="0">
                  <a:buNone/>
                </a:pPr>
                <a:r>
                  <a:rPr lang="it-IT" sz="2000" dirty="0">
                    <a:latin typeface="Gill Sans MT" panose="020B0502020104020203" pitchFamily="34" charset="0"/>
                  </a:rPr>
                  <a:t>Al posto degli ID di utenti e oggetti si usano delle </a:t>
                </a:r>
                <a:r>
                  <a:rPr lang="it-IT" sz="2000" b="1" dirty="0">
                    <a:latin typeface="Gill Sans MT" panose="020B0502020104020203" pitchFamily="34" charset="0"/>
                  </a:rPr>
                  <a:t>feature</a:t>
                </a:r>
                <a:r>
                  <a:rPr lang="it-IT" sz="2000" dirty="0">
                    <a:latin typeface="Gill Sans MT" panose="020B0502020104020203" pitchFamily="34" charset="0"/>
                  </a:rPr>
                  <a:t> che li caratterizzano</a:t>
                </a:r>
              </a:p>
              <a:p>
                <a:pPr marL="342900"/>
                <a:r>
                  <a:rPr lang="it-IT" sz="2000" b="1" dirty="0">
                    <a:latin typeface="Gill Sans MT" panose="020B0502020104020203" pitchFamily="34" charset="0"/>
                  </a:rPr>
                  <a:t>Input: </a:t>
                </a:r>
                <a:r>
                  <a:rPr lang="it-IT" sz="2000" dirty="0">
                    <a:latin typeface="Gill Sans MT" panose="020B0502020104020203" pitchFamily="34" charset="0"/>
                  </a:rPr>
                  <a:t>Feature di </a:t>
                </a:r>
                <a14:m>
                  <m:oMath xmlns:m="http://schemas.openxmlformats.org/officeDocument/2006/math"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it-IT" sz="2000" b="0" i="0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it-IT" sz="2000" i="1" dirty="0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it-IT" sz="2000" b="0" i="1" dirty="0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it-IT" sz="2000" b="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it-IT" sz="2000" b="0" i="1" dirty="0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it-IT" sz="2000" b="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endParaRPr lang="it-IT" sz="2000" b="1" dirty="0">
                  <a:latin typeface="Gill Sans MT" panose="020B0502020104020203" pitchFamily="34" charset="0"/>
                </a:endParaRPr>
              </a:p>
              <a:p>
                <a:pPr marL="342900"/>
                <a:r>
                  <a:rPr lang="it-IT" sz="2000" b="1" dirty="0">
                    <a:latin typeface="Gill Sans MT" panose="020B0502020104020203" pitchFamily="34" charset="0"/>
                  </a:rPr>
                  <a:t>Output: </a:t>
                </a:r>
                <a:r>
                  <a:rPr lang="it-IT" sz="2000" dirty="0">
                    <a:latin typeface="Gill Sans MT" panose="020B0502020104020203" pitchFamily="34" charset="0"/>
                  </a:rPr>
                  <a:t>L’oggetto </a:t>
                </a:r>
                <a14:m>
                  <m:oMath xmlns:m="http://schemas.openxmlformats.org/officeDocument/2006/math"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it-IT" sz="2000" dirty="0">
                    <a:latin typeface="Gill Sans MT" panose="020B0502020104020203" pitchFamily="34" charset="0"/>
                  </a:rPr>
                  <a:t> è rilevante / non è rilevante per l’utente </a:t>
                </a:r>
                <a14:m>
                  <m:oMath xmlns:m="http://schemas.openxmlformats.org/officeDocument/2006/math"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it-IT" sz="2000" dirty="0">
                    <a:latin typeface="Gill Sans MT" panose="020B0502020104020203" pitchFamily="34" charset="0"/>
                  </a:rPr>
                  <a:t> nei contesti </a:t>
                </a:r>
                <a14:m>
                  <m:oMath xmlns:m="http://schemas.openxmlformats.org/officeDocument/2006/math">
                    <m:r>
                      <a:rPr lang="it-IT" sz="20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it-IT" sz="2000" dirty="0">
                    <a:latin typeface="Gill Sans MT" panose="020B0502020104020203" pitchFamily="34" charset="0"/>
                  </a:rPr>
                  <a:t> e </a:t>
                </a:r>
                <a14:m>
                  <m:oMath xmlns:m="http://schemas.openxmlformats.org/officeDocument/2006/math">
                    <m:r>
                      <a:rPr lang="it-IT" sz="2000" i="1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endParaRPr lang="it-IT" sz="2000" dirty="0">
                  <a:latin typeface="Gill Sans MT" panose="020B0502020104020203" pitchFamily="34" charset="0"/>
                </a:endParaRPr>
              </a:p>
              <a:p>
                <a:pPr marL="342900"/>
                <a:r>
                  <a:rPr lang="it-IT" sz="2000" b="1" dirty="0">
                    <a:latin typeface="Gill Sans MT" panose="020B0502020104020203" pitchFamily="34" charset="0"/>
                  </a:rPr>
                  <a:t>Vantaggio: </a:t>
                </a:r>
                <a:r>
                  <a:rPr lang="it-IT" sz="2000" dirty="0">
                    <a:latin typeface="Gill Sans MT" panose="020B0502020104020203" pitchFamily="34" charset="0"/>
                  </a:rPr>
                  <a:t>può raccomandare oggetti mai visti all’utente </a:t>
                </a:r>
              </a:p>
            </p:txBody>
          </p:sp>
        </mc:Choice>
        <mc:Fallback>
          <p:sp>
            <p:nvSpPr>
              <p:cNvPr id="595" name="Google Shape;595;p17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05728" y="3385628"/>
                <a:ext cx="8575381" cy="1666208"/>
              </a:xfrm>
              <a:prstGeom prst="rect">
                <a:avLst/>
              </a:prstGeom>
              <a:blipFill>
                <a:blip r:embed="rId3"/>
                <a:stretch>
                  <a:fillRect l="-1636" t="-1095" b="-73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B53DE81F-E1BC-41E4-9FA3-1621898F10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625378" y="726805"/>
            <a:ext cx="5893244" cy="2620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936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FEE0FE9D-E3E4-4913-B0DA-E20899F1E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600" dirty="0"/>
              <a:t>Architettura generale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F74852F8-DE5D-40EB-869A-2A442BA25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67" y="1763126"/>
            <a:ext cx="5010563" cy="1249705"/>
          </a:xfrm>
        </p:spPr>
        <p:txBody>
          <a:bodyPr>
            <a:normAutofit fontScale="85000" lnSpcReduction="10000"/>
          </a:bodyPr>
          <a:lstStyle/>
          <a:p>
            <a:r>
              <a:rPr lang="it-IT" dirty="0">
                <a:latin typeface="Gill Sans MT" panose="020B0502020104020203" pitchFamily="34" charset="0"/>
              </a:rPr>
              <a:t>Il </a:t>
            </a:r>
            <a:r>
              <a:rPr lang="it-IT" b="1" dirty="0">
                <a:latin typeface="Gill Sans MT" panose="020B0502020104020203" pitchFamily="34" charset="0"/>
              </a:rPr>
              <a:t>contesto fisico </a:t>
            </a:r>
            <a:r>
              <a:rPr lang="it-IT" dirty="0">
                <a:latin typeface="Gill Sans MT" panose="020B0502020104020203" pitchFamily="34" charset="0"/>
              </a:rPr>
              <a:t>è rilevato utilizzando i sensori dello smartphone</a:t>
            </a:r>
          </a:p>
          <a:p>
            <a:r>
              <a:rPr lang="it-IT" dirty="0">
                <a:latin typeface="Gill Sans MT" panose="020B0502020104020203" pitchFamily="34" charset="0"/>
              </a:rPr>
              <a:t>Il </a:t>
            </a:r>
            <a:r>
              <a:rPr lang="it-IT" b="1" dirty="0">
                <a:latin typeface="Gill Sans MT" panose="020B0502020104020203" pitchFamily="34" charset="0"/>
              </a:rPr>
              <a:t>contesto sociale </a:t>
            </a:r>
            <a:r>
              <a:rPr lang="it-IT" dirty="0">
                <a:latin typeface="Gill Sans MT" panose="020B0502020104020203" pitchFamily="34" charset="0"/>
              </a:rPr>
              <a:t>è rilevato dalle interazioni sugli online social network e dalla prossimità fisica</a:t>
            </a: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1EC646CA-146A-40C7-903D-A62BD2FE4B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8</a:t>
            </a:fld>
            <a:endParaRPr lang="it-IT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6B4971BD-E3D2-49BD-98F9-197FBD2F6C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36233" y="119977"/>
            <a:ext cx="3444513" cy="4840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Elemento grafico 11">
            <a:extLst>
              <a:ext uri="{FF2B5EF4-FFF2-40B4-BE49-F238E27FC236}">
                <a16:creationId xmlns:a16="http://schemas.microsoft.com/office/drawing/2014/main" id="{9D5A25F8-F68F-4969-9E60-4A9482ADFE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24329" y="3087658"/>
            <a:ext cx="1857375" cy="1857375"/>
          </a:xfrm>
          <a:prstGeom prst="rect">
            <a:avLst/>
          </a:prstGeom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9456680B-3439-4A9F-8463-C0F669B655E0}"/>
              </a:ext>
            </a:extLst>
          </p:cNvPr>
          <p:cNvSpPr txBox="1"/>
          <p:nvPr/>
        </p:nvSpPr>
        <p:spPr>
          <a:xfrm>
            <a:off x="-1438398" y="3862456"/>
            <a:ext cx="460331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400" dirty="0">
                <a:solidFill>
                  <a:schemeClr val="tx1">
                    <a:tint val="75000"/>
                  </a:schemeClr>
                </a:solidFill>
                <a:latin typeface="Gill Sans MT" panose="020B0502020104020203" pitchFamily="34" charset="0"/>
              </a:rPr>
              <a:t>Ego network</a:t>
            </a:r>
          </a:p>
        </p:txBody>
      </p:sp>
    </p:spTree>
    <p:extLst>
      <p:ext uri="{BB962C8B-B14F-4D97-AF65-F5344CB8AC3E}">
        <p14:creationId xmlns:p14="http://schemas.microsoft.com/office/powerpoint/2010/main" val="4207977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2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044" name="Google Shape;1044;p24"/>
          <p:cNvSpPr txBox="1">
            <a:spLocks noGrp="1"/>
          </p:cNvSpPr>
          <p:nvPr>
            <p:ph type="title" idx="4294967295"/>
          </p:nvPr>
        </p:nvSpPr>
        <p:spPr>
          <a:xfrm>
            <a:off x="3567225" y="172742"/>
            <a:ext cx="1786845" cy="38447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Dataset</a:t>
            </a:r>
            <a:endParaRPr sz="3600" dirty="0"/>
          </a:p>
        </p:txBody>
      </p:sp>
      <p:graphicFrame>
        <p:nvGraphicFramePr>
          <p:cNvPr id="102" name="Table 13">
            <a:extLst>
              <a:ext uri="{FF2B5EF4-FFF2-40B4-BE49-F238E27FC236}">
                <a16:creationId xmlns:a16="http://schemas.microsoft.com/office/drawing/2014/main" id="{C4B39AF4-CEFA-473C-96B2-7A0FDF5446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9837867"/>
              </p:ext>
            </p:extLst>
          </p:nvPr>
        </p:nvGraphicFramePr>
        <p:xfrm>
          <a:off x="255989" y="785691"/>
          <a:ext cx="8621486" cy="39784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2265">
                  <a:extLst>
                    <a:ext uri="{9D8B030D-6E8A-4147-A177-3AD203B41FA5}">
                      <a16:colId xmlns:a16="http://schemas.microsoft.com/office/drawing/2014/main" val="2564411398"/>
                    </a:ext>
                  </a:extLst>
                </a:gridCol>
                <a:gridCol w="2612571">
                  <a:extLst>
                    <a:ext uri="{9D8B030D-6E8A-4147-A177-3AD203B41FA5}">
                      <a16:colId xmlns:a16="http://schemas.microsoft.com/office/drawing/2014/main" val="2851696159"/>
                    </a:ext>
                  </a:extLst>
                </a:gridCol>
                <a:gridCol w="3826650">
                  <a:extLst>
                    <a:ext uri="{9D8B030D-6E8A-4147-A177-3AD203B41FA5}">
                      <a16:colId xmlns:a16="http://schemas.microsoft.com/office/drawing/2014/main" val="1005280288"/>
                    </a:ext>
                  </a:extLst>
                </a:gridCol>
              </a:tblGrid>
              <a:tr h="335231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Gill Sans MT" panose="020B0502020104020203" pitchFamily="34" charset="0"/>
                        </a:rPr>
                        <a:t>Frappe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BB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Gill Sans MT" panose="020B0502020104020203" pitchFamily="34" charset="0"/>
                        </a:rPr>
                        <a:t>MyDigitalFootprint</a:t>
                      </a:r>
                      <a:r>
                        <a:rPr lang="en-US" sz="1400" dirty="0">
                          <a:latin typeface="Gill Sans MT" panose="020B0502020104020203" pitchFamily="34" charset="0"/>
                        </a:rPr>
                        <a:t> (MDF)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B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85598"/>
                  </a:ext>
                </a:extLst>
              </a:tr>
              <a:tr h="257870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#rating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5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78335 (62% positivi)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73176 (66% positivi)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8516819"/>
                  </a:ext>
                </a:extLst>
              </a:tr>
              <a:tr h="257870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#utenti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5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857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31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6273471"/>
                  </a:ext>
                </a:extLst>
              </a:tr>
              <a:tr h="257870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#oggetti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5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3180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338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4212300"/>
                  </a:ext>
                </a:extLst>
              </a:tr>
              <a:tr h="257870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#feature di contesto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5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24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71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374459"/>
                  </a:ext>
                </a:extLst>
              </a:tr>
              <a:tr h="2423978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Feature di contesto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5DD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Momento giornata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Giorno della settimana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Se è il fine settimana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Meteo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Attività utente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Modalità audio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Volume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Musica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Batteria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Schermo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Meteo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WiFi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Data e ora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Tipologia di persone in prossimità dell’utente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194839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oler · SlidesCarnival.pptx" id="{8DC5C5B1-5E69-433B-8306-9E4D6AA085EE}" vid="{BD3A3447-BFC2-4043-B339-8697CB340988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</TotalTime>
  <Words>733</Words>
  <Application>Microsoft Office PowerPoint</Application>
  <PresentationFormat>Presentazione su schermo (16:9)</PresentationFormat>
  <Paragraphs>132</Paragraphs>
  <Slides>16</Slides>
  <Notes>11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3" baseType="lpstr">
      <vt:lpstr>Raleway Thin</vt:lpstr>
      <vt:lpstr>Gill Sans MT</vt:lpstr>
      <vt:lpstr>Cambria Math</vt:lpstr>
      <vt:lpstr>Arial</vt:lpstr>
      <vt:lpstr>Barlow SemiBold</vt:lpstr>
      <vt:lpstr>Barlow Light</vt:lpstr>
      <vt:lpstr>Gaoler template</vt:lpstr>
      <vt:lpstr>Studio e sviluppo di un sistema di raccomandazione context-aware per sistemi mobili e pervasivi</vt:lpstr>
      <vt:lpstr>Ambiente di riferimento</vt:lpstr>
      <vt:lpstr>Sistemi di raccomandazione</vt:lpstr>
      <vt:lpstr>Scopo tesi</vt:lpstr>
      <vt:lpstr>Presentazione standard di PowerPoint</vt:lpstr>
      <vt:lpstr>NeuMF</vt:lpstr>
      <vt:lpstr>moveCARS</vt:lpstr>
      <vt:lpstr>Architettura generale</vt:lpstr>
      <vt:lpstr>Dataset</vt:lpstr>
      <vt:lpstr>Valutazione</vt:lpstr>
      <vt:lpstr>Risultati</vt:lpstr>
      <vt:lpstr>Tempi di esecuzione su smartphone</vt:lpstr>
      <vt:lpstr>Conclusioni</vt:lpstr>
      <vt:lpstr>Sviluppi futuri</vt:lpstr>
      <vt:lpstr>Grazie</vt:lpstr>
      <vt:lpstr>Ego network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Lorenzo D'Alessandro</dc:creator>
  <cp:lastModifiedBy>Lorenzo D'alessandro</cp:lastModifiedBy>
  <cp:revision>41</cp:revision>
  <dcterms:modified xsi:type="dcterms:W3CDTF">2021-07-13T09:55:42Z</dcterms:modified>
</cp:coreProperties>
</file>